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vml" ContentType="application/vnd.openxmlformats-officedocument.vmlDrawing"/>
  <Default Extension="rels" ContentType="application/vnd.openxmlformats-package.relationships+xm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7" r:id="rId2"/>
    <p:sldId id="344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351" r:id="rId18"/>
    <p:sldId id="274" r:id="rId19"/>
    <p:sldId id="275" r:id="rId20"/>
    <p:sldId id="352" r:id="rId21"/>
    <p:sldId id="353" r:id="rId22"/>
    <p:sldId id="276" r:id="rId23"/>
    <p:sldId id="277" r:id="rId24"/>
    <p:sldId id="278" r:id="rId25"/>
    <p:sldId id="279" r:id="rId26"/>
    <p:sldId id="280" r:id="rId27"/>
    <p:sldId id="35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55" r:id="rId39"/>
    <p:sldId id="318" r:id="rId40"/>
    <p:sldId id="345" r:id="rId41"/>
    <p:sldId id="319" r:id="rId42"/>
    <p:sldId id="346" r:id="rId43"/>
    <p:sldId id="348" r:id="rId44"/>
    <p:sldId id="320" r:id="rId45"/>
    <p:sldId id="347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4" r:id="rId57"/>
    <p:sldId id="335" r:id="rId58"/>
    <p:sldId id="336" r:id="rId59"/>
    <p:sldId id="349" r:id="rId60"/>
    <p:sldId id="350" r:id="rId61"/>
    <p:sldId id="35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3"/>
  </p:normalViewPr>
  <p:slideViewPr>
    <p:cSldViewPr snapToGrid="0" snapToObjects="1" showGuides="1">
      <p:cViewPr>
        <p:scale>
          <a:sx n="86" d="100"/>
          <a:sy n="86" d="100"/>
        </p:scale>
        <p:origin x="296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1" Type="http://schemas.openxmlformats.org/officeDocument/2006/relationships/image" Target="../media/image23.emf"/><Relationship Id="rId2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3.png"/><Relationship Id="rId2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2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22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23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9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181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better: http://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ifs.tuwien.ac.at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keystone.school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/slides/2017-08-24_statistical_semantics.pdf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7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image" Target="../media/image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package" Target="../embeddings/Microsoft_Excel_Worksheet6.xlsx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1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tiff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9.emf"/><Relationship Id="rId10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Excel_Worksheet7.xlsx"/><Relationship Id="rId4" Type="http://schemas.openxmlformats.org/officeDocument/2006/relationships/image" Target="../media/image13.png"/><Relationship Id="rId5" Type="http://schemas.openxmlformats.org/officeDocument/2006/relationships/package" Target="../embeddings/Microsoft_Excel_Worksheet8.xlsx"/><Relationship Id="rId6" Type="http://schemas.openxmlformats.org/officeDocument/2006/relationships/image" Target="../media/image14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7.emf"/><Relationship Id="rId5" Type="http://schemas.openxmlformats.org/officeDocument/2006/relationships/package" Target="../embeddings/Microsoft_Excel_Worksheet9.xlsx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10" Type="http://schemas.openxmlformats.org/officeDocument/2006/relationships/oleObject" Target="../embeddings/oleObject16.bin"/><Relationship Id="rId11" Type="http://schemas.openxmlformats.org/officeDocument/2006/relationships/oleObject" Target="../embeddings/oleObject17.bin"/><Relationship Id="rId12" Type="http://schemas.openxmlformats.org/officeDocument/2006/relationships/image" Target="../media/image28.emf"/><Relationship Id="rId13" Type="http://schemas.openxmlformats.org/officeDocument/2006/relationships/oleObject" Target="../embeddings/oleObject18.bin"/><Relationship Id="rId14" Type="http://schemas.openxmlformats.org/officeDocument/2006/relationships/image" Target="../media/image29.emf"/><Relationship Id="rId15" Type="http://schemas.openxmlformats.org/officeDocument/2006/relationships/oleObject" Target="../embeddings/oleObject19.bin"/><Relationship Id="rId16" Type="http://schemas.openxmlformats.org/officeDocument/2006/relationships/image" Target="../media/image30.emf"/><Relationship Id="rId17" Type="http://schemas.openxmlformats.org/officeDocument/2006/relationships/oleObject" Target="../embeddings/oleObject20.bin"/><Relationship Id="rId18" Type="http://schemas.openxmlformats.org/officeDocument/2006/relationships/image" Target="../media/image3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14.bin"/><Relationship Id="rId8" Type="http://schemas.openxmlformats.org/officeDocument/2006/relationships/oleObject" Target="../embeddings/oleObject15.bin"/><Relationship Id="rId9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0.png"/><Relationship Id="rId3" Type="http://schemas.openxmlformats.org/officeDocument/2006/relationships/image" Target="../media/image4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14: Distributional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</a:t>
            </a:r>
            <a:r>
              <a:rPr lang="en-US" dirty="0" err="1" smtClean="0"/>
              <a:t>Navid</a:t>
            </a:r>
            <a:r>
              <a:rPr lang="en-US" dirty="0" smtClean="0"/>
              <a:t> </a:t>
            </a:r>
            <a:r>
              <a:rPr lang="en-US" dirty="0" err="1" smtClean="0"/>
              <a:t>Rekabsaz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October 13, 2017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word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row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644258" y="1035943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79134" y="1894631"/>
            <a:ext cx="24384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2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if their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806185" y="1584519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791202" y="1092199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5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word-word or word-context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733" dirty="0"/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/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/>
                  <a:t>The word-word matrix is |</a:t>
                </a:r>
                <a:r>
                  <a:rPr lang="en-US" sz="3733" dirty="0" err="1"/>
                  <a:t>V|x|V</a:t>
                </a:r>
                <a:r>
                  <a:rPr lang="en-US" sz="3733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  <a:blipFill rotWithShape="0">
                <a:blip r:embed="rId3"/>
                <a:stretch>
                  <a:fillRect l="-1714" t="-4664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6906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242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57012" y="4343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09812" y="4343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Word-context matrix for 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in meaning if their context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832599" y="203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6817615" y="-2032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6612" y="3022600"/>
          <a:ext cx="10650512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612" y="3022600"/>
                        <a:ext cx="10650512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75070" y="5623283"/>
            <a:ext cx="575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Very sparse! (~ 50,000 x 50,000)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5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74018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354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68212" y="4851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621012" y="4851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Word-Word matrix</a:t>
                </a:r>
                <a:br>
                  <a:rPr lang="en-US" dirty="0" smtClean="0"/>
                </a:br>
                <a:r>
                  <a:rPr lang="en-US" dirty="0" smtClean="0"/>
                  <a:t>Sample </a:t>
                </a:r>
                <a:r>
                  <a:rPr lang="en-US" dirty="0"/>
                  <a:t>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" y="6781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7543799" y="711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7528815" y="3048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97984" y="3530600"/>
          <a:ext cx="10651067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Worksheet" r:id="rId4" imgW="7734300" imgH="4648200" progId="Excel.Sheet.12">
                  <p:embed/>
                </p:oleObj>
              </mc:Choice>
              <mc:Fallback>
                <p:oleObj name="Worksheet" r:id="rId4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984" y="3530600"/>
                        <a:ext cx="10651067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00" y="1866901"/>
            <a:ext cx="11347939" cy="1257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2981" y="576580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9200" y="583993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75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Word-word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showed only 4x6, but the real matrix is 50,000 x 50,000</a:t>
                </a:r>
              </a:p>
              <a:p>
                <a:pPr lvl="1"/>
                <a:r>
                  <a:rPr lang="en-US" dirty="0" smtClean="0"/>
                  <a:t>So it’s very </a:t>
                </a:r>
                <a:r>
                  <a:rPr lang="en-US" b="1" dirty="0" smtClean="0"/>
                  <a:t>sparse</a:t>
                </a:r>
              </a:p>
              <a:p>
                <a:pPr lvl="2"/>
                <a:r>
                  <a:rPr lang="en-US" dirty="0" smtClean="0"/>
                  <a:t>Most values (~98%) are 0.</a:t>
                </a:r>
              </a:p>
              <a:p>
                <a:pPr lvl="1"/>
                <a:r>
                  <a:rPr lang="en-US" dirty="0" smtClean="0"/>
                  <a:t>That’s OK, since there are lots of efficient algorithms for sparse matrices.</a:t>
                </a:r>
              </a:p>
              <a:p>
                <a:r>
                  <a:rPr lang="en-US" dirty="0" smtClean="0"/>
                  <a:t>The size of windows depends on your goals</a:t>
                </a:r>
              </a:p>
              <a:p>
                <a:pPr lvl="1"/>
                <a:r>
                  <a:rPr lang="en-US" dirty="0" smtClean="0"/>
                  <a:t>The shorter the windows , the more </a:t>
                </a:r>
                <a:r>
                  <a:rPr lang="en-US" b="1" dirty="0" smtClean="0"/>
                  <a:t>syntactic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1-3 very </a:t>
                </a:r>
                <a:r>
                  <a:rPr lang="en-US" dirty="0" err="1" smtClean="0"/>
                  <a:t>syntacticy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longer the windows, the more </a:t>
                </a:r>
                <a:r>
                  <a:rPr lang="en-US" b="1" dirty="0" smtClean="0"/>
                  <a:t>semantic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4-10 more </a:t>
                </a:r>
                <a:r>
                  <a:rPr lang="en-US" dirty="0" err="1" smtClean="0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48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 kinds of co-occurrence between 2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sz="3733" dirty="0"/>
              <a:t>First-order co-occurrence (</a:t>
            </a:r>
            <a:r>
              <a:rPr lang="en-US" sz="3733" b="1" dirty="0"/>
              <a:t>syntagmatic</a:t>
            </a:r>
            <a:r>
              <a:rPr lang="en-US" sz="3733" dirty="0"/>
              <a:t> </a:t>
            </a:r>
            <a:r>
              <a:rPr lang="en-US" sz="3733" b="1" dirty="0"/>
              <a:t>association</a:t>
            </a:r>
            <a:r>
              <a:rPr lang="en-US" sz="3733" dirty="0"/>
              <a:t>):</a:t>
            </a:r>
          </a:p>
          <a:p>
            <a:pPr lvl="1"/>
            <a:r>
              <a:rPr lang="en-US" sz="3200" dirty="0"/>
              <a:t>They are typically nearby each other.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first-order associate of </a:t>
            </a:r>
            <a:r>
              <a:rPr lang="en-US" sz="3200" i="1" dirty="0"/>
              <a:t>book </a:t>
            </a:r>
            <a:r>
              <a:rPr lang="en-US" sz="3200" dirty="0"/>
              <a:t>or </a:t>
            </a:r>
            <a:r>
              <a:rPr lang="en-US" sz="3200" i="1" dirty="0"/>
              <a:t>poem</a:t>
            </a:r>
            <a:r>
              <a:rPr lang="en-US" sz="3200" dirty="0"/>
              <a:t>. </a:t>
            </a:r>
          </a:p>
          <a:p>
            <a:r>
              <a:rPr lang="en-US" sz="3733" dirty="0"/>
              <a:t>Second-order co-occurrence (</a:t>
            </a:r>
            <a:r>
              <a:rPr lang="en-US" sz="3733" b="1" dirty="0"/>
              <a:t>paradigmatic association</a:t>
            </a:r>
            <a:r>
              <a:rPr lang="en-US" sz="3733" dirty="0"/>
              <a:t>): </a:t>
            </a:r>
          </a:p>
          <a:p>
            <a:pPr lvl="1"/>
            <a:r>
              <a:rPr lang="en-US" sz="3200" dirty="0"/>
              <a:t>They have similar neighbors.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second- order associate of words like </a:t>
            </a:r>
            <a:r>
              <a:rPr lang="en-US" sz="3200" i="1" dirty="0"/>
              <a:t>said </a:t>
            </a:r>
            <a:r>
              <a:rPr lang="en-US" sz="3200" dirty="0"/>
              <a:t>or </a:t>
            </a:r>
            <a:r>
              <a:rPr lang="en-US" sz="3200" i="1" dirty="0"/>
              <a:t>remarked</a:t>
            </a:r>
            <a:r>
              <a:rPr lang="en-US" sz="3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7979" y="990601"/>
            <a:ext cx="387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Schütze</a:t>
            </a:r>
            <a:r>
              <a:rPr lang="en-US" sz="2400" dirty="0"/>
              <a:t> and Pedersen, 1993)</a:t>
            </a:r>
          </a:p>
        </p:txBody>
      </p:sp>
    </p:spTree>
    <p:extLst>
      <p:ext uri="{BB962C8B-B14F-4D97-AF65-F5344CB8AC3E}">
        <p14:creationId xmlns:p14="http://schemas.microsoft.com/office/powerpoint/2010/main" val="4305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Q1b-d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</a:p>
        </p:txBody>
      </p:sp>
    </p:spTree>
    <p:extLst>
      <p:ext uri="{BB962C8B-B14F-4D97-AF65-F5344CB8AC3E}">
        <p14:creationId xmlns:p14="http://schemas.microsoft.com/office/powerpoint/2010/main" val="807030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raw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Raw word frequency is not a great measure of association between words</a:t>
            </a:r>
          </a:p>
          <a:p>
            <a:pPr lvl="1"/>
            <a:r>
              <a:rPr lang="en-US" dirty="0" smtClean="0"/>
              <a:t>It’s very skewed</a:t>
            </a:r>
          </a:p>
          <a:p>
            <a:pPr lvl="2"/>
            <a:r>
              <a:rPr lang="en-US" dirty="0" smtClean="0"/>
              <a:t>“the” and “of” are very frequent, but maybe not the most discriminative</a:t>
            </a:r>
          </a:p>
          <a:p>
            <a:r>
              <a:rPr lang="en-US" dirty="0" smtClean="0"/>
              <a:t>We’d rather have a measure that asks whether a context word is </a:t>
            </a:r>
            <a:r>
              <a:rPr lang="en-US" b="1" dirty="0" smtClean="0"/>
              <a:t>particularly informative </a:t>
            </a:r>
            <a:r>
              <a:rPr lang="en-US" dirty="0" smtClean="0"/>
              <a:t>about the target word.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</a:rPr>
              <a:t>Positive </a:t>
            </a:r>
            <a:r>
              <a:rPr lang="en-US" sz="3200" dirty="0" err="1">
                <a:solidFill>
                  <a:srgbClr val="0000FF"/>
                </a:solidFill>
              </a:rPr>
              <a:t>Pointwise</a:t>
            </a:r>
            <a:r>
              <a:rPr lang="en-US" sz="3200" dirty="0">
                <a:solidFill>
                  <a:srgbClr val="0000FF"/>
                </a:solidFill>
              </a:rPr>
              <a:t> Mutual Information (PPMI)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HW5 due </a:t>
            </a:r>
            <a:r>
              <a:rPr lang="en-US" dirty="0" smtClean="0"/>
              <a:t>Friday, 10/27</a:t>
            </a:r>
            <a:endParaRPr lang="en-US" dirty="0" smtClean="0"/>
          </a:p>
          <a:p>
            <a:r>
              <a:rPr lang="en-US" dirty="0" smtClean="0"/>
              <a:t>HW6 comes out today</a:t>
            </a:r>
          </a:p>
          <a:p>
            <a:pPr lvl="1"/>
            <a:r>
              <a:rPr lang="en-US" dirty="0" smtClean="0"/>
              <a:t>It's </a:t>
            </a:r>
            <a:r>
              <a:rPr lang="en-US" dirty="0" smtClean="0"/>
              <a:t>a bit long</a:t>
            </a:r>
            <a:r>
              <a:rPr lang="en-US" dirty="0" smtClean="0"/>
              <a:t>!</a:t>
            </a:r>
            <a:endParaRPr lang="en-US" dirty="0" smtClean="0"/>
          </a:p>
          <a:p>
            <a:pPr lvl="1"/>
            <a:r>
              <a:rPr lang="en-US" dirty="0" smtClean="0"/>
              <a:t>But you have an extra week to do it (due 11/10, not 11/3)</a:t>
            </a:r>
          </a:p>
          <a:p>
            <a:r>
              <a:rPr lang="en-US" dirty="0" smtClean="0"/>
              <a:t>HW7 will now come out 11/10 and be due 12/1</a:t>
            </a:r>
          </a:p>
          <a:p>
            <a:pPr lvl="1"/>
            <a:r>
              <a:rPr lang="en-US" dirty="0" smtClean="0"/>
              <a:t>also 3 weeks, but one of them is thanksgiving week, so effectively 2 weeks</a:t>
            </a:r>
          </a:p>
          <a:p>
            <a:r>
              <a:rPr lang="en-US" dirty="0" smtClean="0"/>
              <a:t>No HW8; everyone receives full credit for the 'phantom homework'</a:t>
            </a:r>
          </a:p>
          <a:p>
            <a:r>
              <a:rPr lang="en-US" dirty="0" smtClean="0"/>
              <a:t>IE part 2 Wednesday</a:t>
            </a:r>
          </a:p>
          <a:p>
            <a:r>
              <a:rPr lang="en-US" dirty="0" smtClean="0"/>
              <a:t>Daniel </a:t>
            </a:r>
            <a:r>
              <a:rPr lang="en-US" dirty="0" err="1" smtClean="0"/>
              <a:t>Marcu</a:t>
            </a:r>
            <a:r>
              <a:rPr lang="en-US" dirty="0" smtClean="0"/>
              <a:t> (and intro to MT) next Friday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8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idterm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49417" cy="4654688"/>
          </a:xfrm>
        </p:spPr>
        <p:txBody>
          <a:bodyPr/>
          <a:lstStyle/>
          <a:p>
            <a:r>
              <a:rPr lang="en-US" dirty="0" smtClean="0"/>
              <a:t>Grades should be released this weekend</a:t>
            </a:r>
          </a:p>
          <a:p>
            <a:r>
              <a:rPr lang="en-US" dirty="0" smtClean="0"/>
              <a:t>65+ = top third = "A- or better" on the test (15%)</a:t>
            </a:r>
          </a:p>
          <a:p>
            <a:r>
              <a:rPr lang="en-US" dirty="0" smtClean="0"/>
              <a:t>Final determination of rescaling will happen after final grades are 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17" y="1997765"/>
            <a:ext cx="6350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7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Pointwise </a:t>
                </a:r>
                <a:r>
                  <a:rPr lang="en-US" b="1" dirty="0"/>
                  <a:t>mutual information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609585" lvl="1" indent="0">
                  <a:buNone/>
                </a:pPr>
                <a:r>
                  <a:rPr lang="en-US" dirty="0"/>
                  <a:t>Do events x and y co-occur more than if they were independent?</a:t>
                </a:r>
              </a:p>
              <a:p>
                <a:pPr lvl="1"/>
                <a:endParaRPr lang="en-US" sz="1467" dirty="0"/>
              </a:p>
              <a:p>
                <a:endParaRPr lang="en-US" b="1" dirty="0" smtClean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3200" b="1" dirty="0"/>
                  <a:t>PMI between two words</a:t>
                </a:r>
                <a:r>
                  <a:rPr lang="en-US" sz="3200" dirty="0"/>
                  <a:t>:  </a:t>
                </a:r>
                <a:r>
                  <a:rPr lang="en-US" sz="2133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609585" lvl="1" indent="0">
                  <a:buNone/>
                </a:pPr>
                <a:r>
                  <a:rPr lang="en-US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667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67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667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  <a:blipFill rotWithShape="0">
                <a:blip r:embed="rId4"/>
                <a:stretch>
                  <a:fillRect l="-1442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80167"/>
              </p:ext>
            </p:extLst>
          </p:nvPr>
        </p:nvGraphicFramePr>
        <p:xfrm>
          <a:off x="3983915" y="2775174"/>
          <a:ext cx="4023784" cy="8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915" y="2775174"/>
                        <a:ext cx="4023784" cy="848112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92132" y="190948"/>
            <a:ext cx="9956800" cy="990600"/>
          </a:xfrm>
        </p:spPr>
        <p:txBody>
          <a:bodyPr/>
          <a:lstStyle/>
          <a:p>
            <a:r>
              <a:rPr lang="en-US" dirty="0" smtClean="0"/>
              <a:t>Positive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</p:spPr>
            <p:txBody>
              <a:bodyPr>
                <a:normAutofit fontScale="92500" lnSpcReduction="10000"/>
              </a:bodyPr>
              <a:lstStyle/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PMI ranges from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−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3200"/>
                      <m:t>to</m:t>
                    </m:r>
                    <m:r>
                      <a:rPr lang="en-US" sz="3200" i="1">
                        <a:latin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3200" dirty="0"/>
              </a:p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But the negative values are problematic</a:t>
                </a:r>
              </a:p>
              <a:p>
                <a:pPr marL="914377" lvl="2" indent="-457189"/>
                <a:r>
                  <a:rPr lang="en-US" sz="3200" dirty="0"/>
                  <a:t>Things are co-occurring </a:t>
                </a:r>
                <a:r>
                  <a:rPr lang="en-US" sz="3200" b="1" dirty="0"/>
                  <a:t>less than </a:t>
                </a:r>
                <a:r>
                  <a:rPr lang="en-US" sz="3200" dirty="0"/>
                  <a:t>we expect by chance</a:t>
                </a:r>
              </a:p>
              <a:p>
                <a:pPr marL="914377" lvl="2" indent="-457189"/>
                <a:r>
                  <a:rPr lang="en-US" sz="3200" dirty="0"/>
                  <a:t>Unreliable without enormous corpora</a:t>
                </a:r>
              </a:p>
              <a:p>
                <a:pPr marL="1371566" lvl="3" indent="-457189"/>
                <a:r>
                  <a:rPr lang="en-US" sz="2667" dirty="0"/>
                  <a:t>Imagine w1 and w2 whose probability is each 10</a:t>
                </a:r>
                <a:r>
                  <a:rPr lang="en-US" sz="2667" baseline="30000" dirty="0"/>
                  <a:t>-6</a:t>
                </a:r>
                <a:endParaRPr lang="en-US" sz="2667" dirty="0"/>
              </a:p>
              <a:p>
                <a:pPr marL="1371566" lvl="3" indent="-457189"/>
                <a:r>
                  <a:rPr lang="en-US" sz="2667" dirty="0"/>
                  <a:t>Hard to be sure p(w1,w2) is significantly different than 10</a:t>
                </a:r>
                <a:r>
                  <a:rPr lang="en-US" sz="2667" baseline="30000" dirty="0"/>
                  <a:t>-12</a:t>
                </a:r>
                <a:r>
                  <a:rPr lang="en-US" sz="2667" dirty="0"/>
                  <a:t> </a:t>
                </a:r>
              </a:p>
              <a:p>
                <a:pPr marL="914377" lvl="2" indent="-457189"/>
                <a:r>
                  <a:rPr lang="en-US" sz="3467" dirty="0"/>
                  <a:t>Plus it’s not clear people are good at “</a:t>
                </a:r>
                <a:r>
                  <a:rPr lang="en-US" sz="3467" dirty="0" err="1"/>
                  <a:t>unrelatedness</a:t>
                </a:r>
                <a:r>
                  <a:rPr lang="en-US" sz="3467" dirty="0"/>
                  <a:t>”</a:t>
                </a:r>
              </a:p>
              <a:p>
                <a:pPr marL="457189" lvl="1" indent="-457189"/>
                <a:r>
                  <a:rPr lang="en-US" sz="3200" dirty="0"/>
                  <a:t>So we just replace negative PMI values by 0</a:t>
                </a:r>
              </a:p>
              <a:p>
                <a:pPr marL="457189" lvl="1" indent="-457189"/>
                <a:r>
                  <a:rPr lang="en-US" sz="3200" dirty="0"/>
                  <a:t>Positive PMI (PPMI) between word1 and word2:</a:t>
                </a: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67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667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667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  <a:blipFill rotWithShape="0">
                <a:blip r:embed="rId3"/>
                <a:stretch>
                  <a:fillRect l="-1122" t="-3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Computing PPMI on a term-context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with </a:t>
            </a:r>
            <a:r>
              <a:rPr lang="en-US" dirty="0" smtClean="0">
                <a:latin typeface="Times New Roman"/>
                <a:cs typeface="Times New Roman"/>
              </a:rPr>
              <a:t>W</a:t>
            </a:r>
            <a:r>
              <a:rPr lang="en-US" dirty="0" smtClean="0"/>
              <a:t> rows (words) and </a:t>
            </a:r>
            <a:r>
              <a:rPr lang="en-US" dirty="0" smtClean="0">
                <a:latin typeface="Times New Roman"/>
                <a:cs typeface="Times New Roman"/>
              </a:rPr>
              <a:t>C</a:t>
            </a:r>
            <a:r>
              <a:rPr lang="en-US" dirty="0" smtClean="0"/>
              <a:t> columns (contexts)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f</a:t>
            </a:r>
            <a:r>
              <a:rPr lang="en-US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/>
              <a:t> is # of times </a:t>
            </a:r>
            <a:r>
              <a:rPr lang="en-US" dirty="0" err="1" smtClean="0">
                <a:latin typeface="Times New Roman"/>
                <a:cs typeface="Times New Roman"/>
              </a:rPr>
              <a:t>w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occurs in context </a:t>
            </a:r>
            <a:r>
              <a:rPr lang="en-US" dirty="0" err="1" smtClean="0">
                <a:latin typeface="Times New Roman"/>
                <a:cs typeface="Times New Roman"/>
              </a:rPr>
              <a:t>c</a:t>
            </a:r>
            <a:r>
              <a:rPr lang="en-US" baseline="-25000" dirty="0" err="1" smtClean="0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09800"/>
            <a:ext cx="4673600" cy="110886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08001" y="3429000"/>
          <a:ext cx="1863876" cy="155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9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001" y="3429000"/>
                        <a:ext cx="1863876" cy="155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844801" y="2921000"/>
          <a:ext cx="1891695" cy="216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0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4801" y="2921000"/>
                        <a:ext cx="1891695" cy="216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81600" y="2921000"/>
          <a:ext cx="1947333" cy="211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1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1600" y="2921000"/>
                        <a:ext cx="1947333" cy="211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88485" y="5473701"/>
          <a:ext cx="2476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8485" y="5473701"/>
                        <a:ext cx="247650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70400" y="5359401"/>
          <a:ext cx="4258733" cy="119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3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0400" y="5359401"/>
                        <a:ext cx="4258733" cy="119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9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17800"/>
            <a:ext cx="4165600" cy="17272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p(w=</a:t>
            </a:r>
            <a:r>
              <a:rPr lang="en-US" sz="2667" dirty="0" err="1"/>
              <a:t>information,c</a:t>
            </a:r>
            <a:r>
              <a:rPr lang="en-US" sz="2667" dirty="0"/>
              <a:t>=data) = </a:t>
            </a:r>
          </a:p>
          <a:p>
            <a:pPr marL="0" indent="0">
              <a:buNone/>
            </a:pPr>
            <a:r>
              <a:rPr lang="en-US" sz="2667" dirty="0"/>
              <a:t>p(w=information) =</a:t>
            </a:r>
          </a:p>
          <a:p>
            <a:pPr marL="0" indent="0">
              <a:buNone/>
            </a:pPr>
            <a:r>
              <a:rPr lang="en-US" sz="2667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064000" y="15371"/>
          <a:ext cx="7408333" cy="24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3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0" y="15371"/>
                        <a:ext cx="7408333" cy="2458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32000" y="3860334"/>
          <a:ext cx="8128000" cy="299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4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2000" y="3860334"/>
                        <a:ext cx="8128000" cy="299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8401" y="273749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5601" y="273749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9601" y="322580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1" y="32258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0401" y="371410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3512" y="3714107"/>
            <a:ext cx="85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625600" y="482600"/>
          <a:ext cx="2309584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5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25600" y="482600"/>
                        <a:ext cx="2309584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299201" y="2413000"/>
          <a:ext cx="1762217" cy="1399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6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9201" y="2413000"/>
                        <a:ext cx="1762217" cy="1399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8737600" y="2412915"/>
          <a:ext cx="1727200" cy="1360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7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37600" y="2412915"/>
                        <a:ext cx="1727200" cy="1360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30067" y="2411214"/>
            <a:ext cx="13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row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35509" y="2533134"/>
            <a:ext cx="16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column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8109" y="482600"/>
            <a:ext cx="12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in table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5164" y="195995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of all cells = 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" grpId="0"/>
      <p:bldP spid="17" grpId="0"/>
      <p:bldP spid="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701800" y="903818"/>
          <a:ext cx="2474384" cy="1001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6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800" y="903818"/>
                        <a:ext cx="2474384" cy="1001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6400" y="3124200"/>
            <a:ext cx="5689600" cy="812800"/>
          </a:xfrm>
        </p:spPr>
        <p:txBody>
          <a:bodyPr/>
          <a:lstStyle/>
          <a:p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information,data</a:t>
            </a:r>
            <a:r>
              <a:rPr lang="en-US" dirty="0" smtClean="0"/>
              <a:t>) = log</a:t>
            </a:r>
            <a:r>
              <a:rPr lang="en-US" baseline="-25000" dirty="0" smtClean="0"/>
              <a:t>2</a:t>
            </a:r>
            <a:r>
              <a:rPr lang="en-US" dirty="0" smtClean="0"/>
              <a:t> (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67200" y="177801"/>
          <a:ext cx="7909624" cy="280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7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77801"/>
                        <a:ext cx="7909624" cy="280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5791200" y="3124200"/>
            <a:ext cx="1016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6807200" y="3124200"/>
            <a:ext cx="2032000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8534401" y="3124200"/>
            <a:ext cx="3075481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 = .</a:t>
            </a:r>
            <a:r>
              <a:rPr lang="en-US" sz="3200" dirty="0" smtClean="0"/>
              <a:t>57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87763"/>
              </p:ext>
            </p:extLst>
          </p:nvPr>
        </p:nvGraphicFramePr>
        <p:xfrm>
          <a:off x="530485" y="4572003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>
                          <a:effectLst/>
                          <a:latin typeface="+mn-lt"/>
                        </a:rPr>
                        <a:t>-0.56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-0.07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-0.80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88761" y="4073400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PMI(w, count)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09045"/>
              </p:ext>
            </p:extLst>
          </p:nvPr>
        </p:nvGraphicFramePr>
        <p:xfrm>
          <a:off x="6299200" y="4568920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3164" y="4134220"/>
            <a:ext cx="16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PPMI(w, count)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77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  <p:bldP spid="6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q 2a-b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1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453731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dirty="0" smtClean="0"/>
              <a:t>Given 2 target words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w</a:t>
            </a:r>
            <a:endParaRPr lang="en-US" dirty="0" smtClean="0"/>
          </a:p>
          <a:p>
            <a:r>
              <a:rPr lang="en-US" dirty="0" smtClean="0"/>
              <a:t>We’ll need a way to measure their similarity.</a:t>
            </a:r>
          </a:p>
          <a:p>
            <a:r>
              <a:rPr lang="en-US" dirty="0" smtClean="0"/>
              <a:t>Most measure of vectors similarity are based on the:</a:t>
            </a:r>
          </a:p>
          <a:p>
            <a:r>
              <a:rPr lang="en-US" b="1" dirty="0" smtClean="0"/>
              <a:t>Dot product </a:t>
            </a:r>
            <a:r>
              <a:rPr lang="en-US" dirty="0" smtClean="0"/>
              <a:t>or </a:t>
            </a:r>
            <a:r>
              <a:rPr lang="en-US" b="1" dirty="0" smtClean="0"/>
              <a:t>inner product</a:t>
            </a:r>
            <a:r>
              <a:rPr lang="en-US" dirty="0" smtClean="0"/>
              <a:t> from linear algebra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lvl="1"/>
            <a:r>
              <a:rPr lang="en-US" dirty="0" smtClean="0"/>
              <a:t>High when two </a:t>
            </a:r>
            <a:r>
              <a:rPr lang="en-US" dirty="0"/>
              <a:t>vectors have large values in </a:t>
            </a:r>
            <a:r>
              <a:rPr lang="en-US" dirty="0" smtClean="0"/>
              <a:t>same </a:t>
            </a:r>
            <a:r>
              <a:rPr lang="en-US" dirty="0"/>
              <a:t>dimensions. </a:t>
            </a:r>
            <a:endParaRPr lang="en-US" dirty="0" smtClean="0"/>
          </a:p>
          <a:p>
            <a:pPr lvl="1"/>
            <a:r>
              <a:rPr lang="en-US" dirty="0" smtClean="0"/>
              <a:t>Low (in fact 0) for </a:t>
            </a:r>
            <a:r>
              <a:rPr lang="en-US" b="1" dirty="0"/>
              <a:t>o</a:t>
            </a:r>
            <a:r>
              <a:rPr lang="en-US" b="1" dirty="0" smtClean="0"/>
              <a:t>rthogonal vectors</a:t>
            </a:r>
            <a:r>
              <a:rPr lang="en-US" dirty="0"/>
              <a:t> </a:t>
            </a:r>
            <a:r>
              <a:rPr lang="en-US" dirty="0" smtClean="0"/>
              <a:t>with</a:t>
            </a:r>
            <a:r>
              <a:rPr lang="en-US" b="1" dirty="0" smtClean="0"/>
              <a:t> </a:t>
            </a:r>
            <a:r>
              <a:rPr lang="en-US" dirty="0" err="1" smtClean="0"/>
              <a:t>zeros</a:t>
            </a:r>
            <a:r>
              <a:rPr lang="en-US" dirty="0" smtClean="0"/>
              <a:t> in complementary distribution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1" y="36703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vector models of meaning?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9956800" cy="990600"/>
          </a:xfrm>
        </p:spPr>
        <p:txBody>
          <a:bodyPr/>
          <a:lstStyle/>
          <a:p>
            <a:r>
              <a:rPr lang="en-US" dirty="0" smtClean="0"/>
              <a:t>Problem with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311400"/>
            <a:ext cx="11379200" cy="4318000"/>
          </a:xfrm>
        </p:spPr>
        <p:txBody>
          <a:bodyPr/>
          <a:lstStyle/>
          <a:p>
            <a:r>
              <a:rPr lang="en-US" dirty="0" smtClean="0"/>
              <a:t>Dot product is longer if the vector is longer. Vector length: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Vectors are longer if they have higher values in each dimension</a:t>
            </a:r>
          </a:p>
          <a:p>
            <a:r>
              <a:rPr lang="en-US" dirty="0" smtClean="0"/>
              <a:t>That means more frequent words will have higher dot products</a:t>
            </a:r>
          </a:p>
          <a:p>
            <a:r>
              <a:rPr lang="en-US" dirty="0" smtClean="0"/>
              <a:t>That’s bad: we don’t want a similarity metric to be sensitive to word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2951657"/>
            <a:ext cx="2133600" cy="1469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8" y="10922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divide the dot product by the length of the two vectors!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turns out to be the cosine of the angle between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3000"/>
            <a:ext cx="1117600" cy="1296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28378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Cosine for computing similarity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7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1857560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5486402" y="1653618"/>
            <a:ext cx="1855829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406400" y="4485721"/>
            <a:ext cx="11480800" cy="17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3733" dirty="0">
                <a:latin typeface="Calibri (Body)"/>
                <a:cs typeface="Calibri (Body)"/>
              </a:rPr>
              <a:t>Cos(</a:t>
            </a:r>
            <a:r>
              <a:rPr lang="en-US" sz="3733" i="1" dirty="0" err="1">
                <a:latin typeface="Calibri (Body)"/>
                <a:cs typeface="Calibri (Body)"/>
              </a:rPr>
              <a:t>v,w</a:t>
            </a:r>
            <a:r>
              <a:rPr lang="en-US" sz="3733" dirty="0">
                <a:latin typeface="Calibri (Body)"/>
                <a:cs typeface="Calibri (Body)"/>
              </a:rPr>
              <a:t>) is the cosine similarity of </a:t>
            </a:r>
            <a:r>
              <a:rPr lang="en-US" sz="3733" i="1" dirty="0">
                <a:latin typeface="Calibri (Body)"/>
                <a:cs typeface="Calibri (Body)"/>
              </a:rPr>
              <a:t>v</a:t>
            </a:r>
            <a:r>
              <a:rPr lang="en-US" sz="3733" dirty="0">
                <a:latin typeface="Calibri (Body)"/>
                <a:cs typeface="Calibri (Body)"/>
              </a:rPr>
              <a:t> and </a:t>
            </a:r>
            <a:r>
              <a:rPr lang="en-US" sz="3733" i="1" dirty="0">
                <a:latin typeface="Calibri (Body)"/>
                <a:cs typeface="Calibri (Body)"/>
              </a:rPr>
              <a:t>w</a:t>
            </a:r>
            <a:endParaRPr lang="en-US" sz="24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7037431" y="576315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8298337" y="5744019"/>
            <a:ext cx="304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798820" y="5742431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361894" y="5744019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10160002" y="-74551"/>
            <a:ext cx="103746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133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997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as a similarity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7112000" cy="4445000"/>
          </a:xfrm>
        </p:spPr>
        <p:txBody>
          <a:bodyPr/>
          <a:lstStyle/>
          <a:p>
            <a:r>
              <a:rPr lang="en-US" dirty="0" smtClean="0"/>
              <a:t>-1: vectors point in opposite directions </a:t>
            </a:r>
          </a:p>
          <a:p>
            <a:r>
              <a:rPr lang="en-US" dirty="0" smtClean="0"/>
              <a:t>+1:  vectors </a:t>
            </a:r>
            <a:r>
              <a:rPr lang="en-US" dirty="0"/>
              <a:t>point in </a:t>
            </a:r>
            <a:r>
              <a:rPr lang="en-US" dirty="0" smtClean="0"/>
              <a:t>same directions</a:t>
            </a:r>
            <a:endParaRPr lang="en-US" dirty="0"/>
          </a:p>
          <a:p>
            <a:r>
              <a:rPr lang="en-US" dirty="0" smtClean="0"/>
              <a:t>0: vectors are orthogonal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7467600" y="1397000"/>
            <a:ext cx="4724401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3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197600" y="279400"/>
          <a:ext cx="5892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  <a:gridCol w="17272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computer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2413000"/>
            <a:ext cx="1188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apricot,information</a:t>
            </a:r>
            <a:r>
              <a:rPr lang="en-US" sz="2400" dirty="0"/>
              <a:t>) =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digital,information</a:t>
            </a:r>
            <a:r>
              <a:rPr lang="en-US" sz="2400" dirty="0"/>
              <a:t>) =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apricot,digital</a:t>
            </a:r>
            <a:r>
              <a:rPr lang="en-US" sz="2400" dirty="0"/>
              <a:t>) =</a:t>
            </a:r>
          </a:p>
          <a:p>
            <a:endParaRPr lang="en-US" sz="2400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06401" y="1295401"/>
          <a:ext cx="5559007" cy="12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6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1" y="1295401"/>
                        <a:ext cx="5559007" cy="1280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213600" y="4282808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7" name="Equation" r:id="rId5" imgW="673100" imgH="215900" progId="Equation.3">
                  <p:embed/>
                </p:oleObj>
              </mc:Choice>
              <mc:Fallback>
                <p:oleObj name="Equation" r:id="rId5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3600" y="4282808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315200" y="3119235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8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5200" y="3119235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096001" y="5809659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9" name="Equation" r:id="rId8" imgW="622300" imgH="215900" progId="Equation.3">
                  <p:embed/>
                </p:oleObj>
              </mc:Choice>
              <mc:Fallback>
                <p:oleObj name="Equation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1" y="5809659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804282" y="4282808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0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4282" y="4282808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197600" y="38354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1" name="Equation" r:id="rId11" imgW="927100" imgH="393700" progId="Equation.3">
                  <p:embed/>
                </p:oleObj>
              </mc:Choice>
              <mc:Fallback>
                <p:oleObj name="Equation" r:id="rId11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7600" y="38354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181600" y="52578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2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81600" y="52578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839200" y="3937001"/>
          <a:ext cx="2000397" cy="88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3" name="Equation" r:id="rId15" imgW="952500" imgH="419100" progId="Equation.3">
                  <p:embed/>
                </p:oleObj>
              </mc:Choice>
              <mc:Fallback>
                <p:oleObj name="Equation" r:id="rId15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39200" y="3937001"/>
                        <a:ext cx="2000397" cy="880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128000" y="5461000"/>
          <a:ext cx="506728" cy="34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4" name="Equation" r:id="rId17" imgW="241300" imgH="165100" progId="Equation.3">
                  <p:embed/>
                </p:oleObj>
              </mc:Choice>
              <mc:Fallback>
                <p:oleObj name="Equation" r:id="rId17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28000" y="5461000"/>
                        <a:ext cx="506728" cy="34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648257" y="2629554"/>
            <a:ext cx="1734773" cy="405642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31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2+0+0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= .</m:t>
                      </m:r>
                      <m:r>
                        <a:rPr lang="en-US" sz="2400" b="0" i="0" smtClean="0">
                          <a:latin typeface="Cambria Math" charset="0"/>
                        </a:rPr>
                        <m:t>16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8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975" y="239661"/>
            <a:ext cx="9956800" cy="990600"/>
          </a:xfrm>
        </p:spPr>
        <p:txBody>
          <a:bodyPr/>
          <a:lstStyle/>
          <a:p>
            <a:r>
              <a:rPr lang="en-US" dirty="0" smtClean="0"/>
              <a:t>Visualizing vectors and angles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8060267" cy="47099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7315200" y="1498600"/>
          <a:ext cx="416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1" y="584200"/>
            <a:ext cx="5338916" cy="213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vectors to visualize similarity in co-occurrence matrices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16" y="248162"/>
            <a:ext cx="4821185" cy="60428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0" y="6343446"/>
            <a:ext cx="254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Rohde et al. (2006)</a:t>
            </a:r>
          </a:p>
        </p:txBody>
      </p:sp>
    </p:spTree>
    <p:extLst>
      <p:ext uri="{BB962C8B-B14F-4D97-AF65-F5344CB8AC3E}">
        <p14:creationId xmlns:p14="http://schemas.microsoft.com/office/powerpoint/2010/main" val="7406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similarity </a:t>
            </a:r>
            <a:r>
              <a:rPr lang="en-US" dirty="0"/>
              <a:t>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 rotWithShape="1">
          <a:blip r:embed="rId2"/>
          <a:srcRect b="14892"/>
          <a:stretch/>
        </p:blipFill>
        <p:spPr bwMode="auto">
          <a:xfrm>
            <a:off x="508000" y="1905000"/>
            <a:ext cx="9059333" cy="383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3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Q 2c-d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inspired by neural language models: skip-grams and CBOW</a:t>
            </a:r>
          </a:p>
        </p:txBody>
      </p:sp>
    </p:spTree>
    <p:extLst>
      <p:ext uri="{BB962C8B-B14F-4D97-AF65-F5344CB8AC3E}">
        <p14:creationId xmlns:p14="http://schemas.microsoft.com/office/powerpoint/2010/main" val="517790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55600"/>
            <a:ext cx="9956800" cy="165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Distributional models of </a:t>
            </a:r>
            <a:r>
              <a:rPr lang="en-US" dirty="0"/>
              <a:t>meaning</a:t>
            </a:r>
            <a:br>
              <a:rPr lang="en-US" dirty="0"/>
            </a:br>
            <a:r>
              <a:rPr lang="en-US" dirty="0" smtClean="0"/>
              <a:t>= vector-space </a:t>
            </a:r>
            <a:r>
              <a:rPr lang="en-US" dirty="0"/>
              <a:t>models of </a:t>
            </a:r>
            <a:r>
              <a:rPr lang="en-US"/>
              <a:t>meaning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= vector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11760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Intuitions</a:t>
            </a:r>
            <a:r>
              <a:rPr lang="en-US" dirty="0" smtClean="0"/>
              <a:t>:  </a:t>
            </a:r>
            <a:r>
              <a:rPr lang="en-US" dirty="0" err="1" smtClean="0"/>
              <a:t>Zellig</a:t>
            </a:r>
            <a:r>
              <a:rPr lang="en-US" dirty="0" smtClean="0"/>
              <a:t> </a:t>
            </a:r>
            <a:r>
              <a:rPr lang="en-US" dirty="0"/>
              <a:t>Harris (1954</a:t>
            </a:r>
            <a:r>
              <a:rPr lang="en-US" dirty="0" smtClean="0"/>
              <a:t>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  <a:endParaRPr lang="en-US" dirty="0" smtClean="0"/>
          </a:p>
          <a:p>
            <a:pPr lvl="1"/>
            <a:r>
              <a:rPr lang="en-US" sz="3200" dirty="0"/>
              <a:t>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61040"/>
            <a:ext cx="7528560" cy="5609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J&amp;M v3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13621" y="399585"/>
            <a:ext cx="4151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Feed-Forward </a:t>
            </a:r>
          </a:p>
          <a:p>
            <a:r>
              <a:rPr lang="en-US" sz="3200" dirty="0" smtClean="0"/>
              <a:t>Neural Language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02880" y="2527188"/>
            <a:ext cx="41839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We characterized words</a:t>
            </a:r>
          </a:p>
          <a:p>
            <a:r>
              <a:rPr lang="en-US" sz="3200" dirty="0" smtClean="0"/>
              <a:t>as "feature" vectors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2880" y="3912643"/>
            <a:ext cx="4442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Built to predict next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71664" y="4805655"/>
            <a:ext cx="24006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Let's use that</a:t>
            </a:r>
          </a:p>
          <a:p>
            <a:r>
              <a:rPr lang="en-US" sz="3200" dirty="0" smtClean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526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Prediction-based models:</a:t>
            </a:r>
            <a:br>
              <a:rPr lang="en-US" dirty="0" smtClean="0"/>
            </a:br>
            <a:r>
              <a:rPr lang="en-US" dirty="0" smtClean="0"/>
              <a:t>An alternative way to get dense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 smtClean="0"/>
              <a:t>Learn </a:t>
            </a:r>
            <a:r>
              <a:rPr lang="en-US" dirty="0" err="1" smtClean="0"/>
              <a:t>embeddings</a:t>
            </a:r>
            <a:r>
              <a:rPr lang="en-US" dirty="0" smtClean="0"/>
              <a:t> as part </a:t>
            </a:r>
            <a:r>
              <a:rPr lang="en-US" dirty="0"/>
              <a:t>of the process of word </a:t>
            </a:r>
            <a:r>
              <a:rPr lang="en-US" dirty="0" smtClean="0"/>
              <a:t>prediction.</a:t>
            </a:r>
          </a:p>
          <a:p>
            <a:r>
              <a:rPr lang="en-US" dirty="0" smtClean="0"/>
              <a:t>Train a neural </a:t>
            </a:r>
            <a:r>
              <a:rPr lang="en-US" dirty="0"/>
              <a:t>network to predict neighboring </a:t>
            </a:r>
            <a:r>
              <a:rPr lang="en-US" dirty="0" smtClean="0"/>
              <a:t>words</a:t>
            </a:r>
          </a:p>
          <a:p>
            <a:pPr marL="914377" lvl="2" indent="-457189"/>
            <a:r>
              <a:rPr lang="en-US" dirty="0"/>
              <a:t>Inspired by </a:t>
            </a:r>
            <a:r>
              <a:rPr lang="en-US" b="1" dirty="0"/>
              <a:t>neural net language </a:t>
            </a:r>
            <a:r>
              <a:rPr lang="en-US" b="1" dirty="0" smtClean="0"/>
              <a:t>models</a:t>
            </a:r>
            <a:r>
              <a:rPr lang="en-US" dirty="0" smtClean="0"/>
              <a:t>.</a:t>
            </a:r>
            <a:endParaRPr lang="en-US" dirty="0"/>
          </a:p>
          <a:p>
            <a:pPr marL="914377" lvl="2" indent="-457189"/>
            <a:r>
              <a:rPr lang="en-US" dirty="0" smtClean="0"/>
              <a:t>In so doing, learn </a:t>
            </a:r>
            <a:r>
              <a:rPr lang="en-US" dirty="0"/>
              <a:t>dense </a:t>
            </a:r>
            <a:r>
              <a:rPr lang="en-US" dirty="0" err="1"/>
              <a:t>embeddings</a:t>
            </a:r>
            <a:r>
              <a:rPr lang="en-US" dirty="0"/>
              <a:t> for the words in the training corpus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Fast, easy to train</a:t>
            </a:r>
          </a:p>
          <a:p>
            <a:pPr lvl="1"/>
            <a:r>
              <a:rPr lang="en-US" dirty="0" smtClean="0"/>
              <a:t>Available online in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Including sets of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748" t="8357" r="27380" b="9139"/>
          <a:stretch/>
        </p:blipFill>
        <p:spPr>
          <a:xfrm>
            <a:off x="2812473" y="318653"/>
            <a:ext cx="6954838" cy="6119813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1322364">
            <a:off x="8839200" y="263236"/>
            <a:ext cx="1122218" cy="1219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39346" y="2687782"/>
            <a:ext cx="3227966" cy="375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2137" y="1334355"/>
            <a:ext cx="6895173" cy="135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29490" y="2784764"/>
            <a:ext cx="218901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9489" y="2503116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care about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92436" y="900545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88110" y="833882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4508" y="900545"/>
            <a:ext cx="1603202" cy="18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diagram on its 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83355" y="6017567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 nonlinearity!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6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Predict each neighboring word </a:t>
            </a:r>
          </a:p>
          <a:p>
            <a:pPr lvl="1"/>
            <a:r>
              <a:rPr lang="en-US" sz="3200" dirty="0"/>
              <a:t>in a context window of 2</a:t>
            </a:r>
            <a:r>
              <a:rPr lang="en-US" sz="3200" i="1" dirty="0"/>
              <a:t>C </a:t>
            </a:r>
            <a:r>
              <a:rPr lang="en-US" sz="3200" dirty="0"/>
              <a:t>words </a:t>
            </a:r>
          </a:p>
          <a:p>
            <a:pPr lvl="1"/>
            <a:r>
              <a:rPr lang="en-US" sz="3200" dirty="0"/>
              <a:t>from the current word. </a:t>
            </a:r>
          </a:p>
          <a:p>
            <a:r>
              <a:rPr lang="en-US" sz="3733" dirty="0"/>
              <a:t>So for C=2, we are given word </a:t>
            </a:r>
            <a:r>
              <a:rPr lang="en-US" sz="3733" dirty="0" err="1"/>
              <a:t>w</a:t>
            </a:r>
            <a:r>
              <a:rPr lang="en-US" sz="5867" baseline="-25000" dirty="0" err="1"/>
              <a:t>t</a:t>
            </a:r>
            <a:r>
              <a:rPr lang="en-US" sz="3733" dirty="0"/>
              <a:t> and predicting these 4 words: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5156200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1347355"/>
            <a:ext cx="8447085" cy="527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357" y="3160642"/>
            <a:ext cx="9501808" cy="4134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676" y="4143941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2203" y="5325078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7518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Skip-grams learn 2 </a:t>
            </a:r>
            <a:r>
              <a:rPr lang="en-US" dirty="0" err="1" smtClean="0"/>
              <a:t>embeddings</a:t>
            </a:r>
            <a:r>
              <a:rPr lang="en-US" dirty="0" smtClean="0"/>
              <a:t> for each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8128000" cy="444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 </a:t>
            </a:r>
            <a:r>
              <a:rPr lang="en-US" b="1" dirty="0"/>
              <a:t>embedding </a:t>
            </a:r>
            <a:r>
              <a:rPr lang="en-US" i="1" dirty="0" smtClean="0"/>
              <a:t>v, </a:t>
            </a:r>
            <a:r>
              <a:rPr lang="en-US" dirty="0" smtClean="0"/>
              <a:t>in the input matrix </a:t>
            </a:r>
            <a:r>
              <a:rPr lang="en-US" i="1" dirty="0" smtClean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48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  <a:endParaRPr lang="en-US" dirty="0" smtClean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output </a:t>
            </a:r>
            <a:r>
              <a:rPr lang="en-US" b="1" dirty="0"/>
              <a:t>embedding </a:t>
            </a:r>
            <a:r>
              <a:rPr lang="en-US" i="1" dirty="0" smtClean="0"/>
              <a:t>v</a:t>
            </a:r>
            <a:r>
              <a:rPr lang="en-US" dirty="0" smtClean="0"/>
              <a:t>′, in output matrix C</a:t>
            </a:r>
          </a:p>
          <a:p>
            <a:r>
              <a:rPr lang="en-US" dirty="0" smtClean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/>
              <a:t>C</a:t>
            </a:r>
            <a:r>
              <a:rPr lang="en-US" dirty="0" smtClean="0"/>
              <a:t> is </a:t>
            </a:r>
            <a:r>
              <a:rPr lang="en-US" dirty="0"/>
              <a:t>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48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</a:t>
            </a:r>
            <a:r>
              <a:rPr lang="en-US" dirty="0" smtClean="0"/>
              <a:t>vocabulary.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25400"/>
            <a:ext cx="28372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6494" y="3085110"/>
            <a:ext cx="3754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1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Walking through corpus pointing </a:t>
            </a:r>
            <a:r>
              <a:rPr lang="en-US" dirty="0"/>
              <a:t>at </a:t>
            </a:r>
            <a:r>
              <a:rPr lang="en-US" dirty="0" smtClean="0"/>
              <a:t>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 smtClean="0"/>
              <a:t>w</a:t>
            </a:r>
            <a:r>
              <a:rPr lang="en-US" sz="5333" i="1" baseline="-25000" dirty="0" err="1"/>
              <a:t>j</a:t>
            </a:r>
            <a:r>
              <a:rPr lang="en-US" i="1" dirty="0" smtClean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  <a:endParaRPr lang="en-US" dirty="0" smtClean="0"/>
          </a:p>
          <a:p>
            <a:r>
              <a:rPr lang="en-US" dirty="0" smtClean="0"/>
              <a:t>Let’s predict </a:t>
            </a:r>
            <a:r>
              <a:rPr lang="en-US" i="1" dirty="0" smtClean="0"/>
              <a:t>w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+1</a:t>
            </a:r>
            <a:r>
              <a:rPr lang="en-US" dirty="0"/>
              <a:t>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w</a:t>
            </a:r>
            <a:r>
              <a:rPr lang="en-US" sz="4800" i="1" baseline="-25000" dirty="0" err="1"/>
              <a:t>k</a:t>
            </a:r>
            <a:r>
              <a:rPr lang="en-US" dirty="0" err="1"/>
              <a:t>|</a:t>
            </a:r>
            <a:r>
              <a:rPr lang="en-US" i="1" dirty="0" err="1"/>
              <a:t>w</a:t>
            </a:r>
            <a:r>
              <a:rPr lang="en-US" sz="4800" i="1" baseline="-25000" dirty="0" err="1"/>
              <a:t>j</a:t>
            </a:r>
            <a:r>
              <a:rPr lang="en-US" dirty="0"/>
              <a:t>).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261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Intuition: similarity as dot-product</a:t>
            </a:r>
            <a:br>
              <a:rPr lang="en-US" dirty="0" smtClean="0"/>
            </a:br>
            <a:r>
              <a:rPr lang="en-US" dirty="0" smtClean="0"/>
              <a:t>between a target vector and context 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6" y="1803400"/>
            <a:ext cx="8585728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is computed from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Remember: two vectors are similar if they have a high dot product</a:t>
            </a:r>
          </a:p>
          <a:p>
            <a:pPr lvl="1"/>
            <a:r>
              <a:rPr lang="en-US" sz="3200" dirty="0"/>
              <a:t>Cosine is just a normalized dot product</a:t>
            </a:r>
          </a:p>
          <a:p>
            <a:r>
              <a:rPr lang="en-US" sz="3733" dirty="0"/>
              <a:t>So:</a:t>
            </a:r>
          </a:p>
          <a:p>
            <a:pPr lvl="1"/>
            <a:r>
              <a:rPr lang="en-US" sz="3200" dirty="0"/>
              <a:t>Similarity(</a:t>
            </a:r>
            <a:r>
              <a:rPr lang="en-US" sz="3200" dirty="0" err="1"/>
              <a:t>j,k</a:t>
            </a:r>
            <a:r>
              <a:rPr lang="en-US" sz="3200" dirty="0"/>
              <a:t>)  ∝ </a:t>
            </a:r>
            <a:r>
              <a:rPr lang="en-US" sz="3200" dirty="0" err="1" smtClean="0"/>
              <a:t>v'</a:t>
            </a:r>
            <a:r>
              <a:rPr lang="en-US" sz="4267" baseline="-25000" dirty="0" err="1" smtClean="0"/>
              <a:t>k</a:t>
            </a:r>
            <a:r>
              <a:rPr lang="en-US" sz="4267" baseline="-25000" dirty="0" smtClean="0"/>
              <a:t> </a:t>
            </a:r>
            <a:r>
              <a:rPr lang="en-US" sz="3200" dirty="0"/>
              <a:t>∙ </a:t>
            </a:r>
            <a:r>
              <a:rPr lang="en-US" sz="3200" dirty="0" err="1"/>
              <a:t>v</a:t>
            </a:r>
            <a:r>
              <a:rPr lang="en-US" sz="4267" baseline="-25000" dirty="0" err="1"/>
              <a:t>j</a:t>
            </a:r>
            <a:endParaRPr lang="en-US" sz="4267" baseline="-25000" dirty="0"/>
          </a:p>
          <a:p>
            <a:r>
              <a:rPr lang="en-US" sz="3733" dirty="0"/>
              <a:t>We’ll need to normalize to get a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0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1374589" y="2208605"/>
            <a:ext cx="5833036" cy="142748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 smtClean="0"/>
              <a:t>Intuition of distributional word </a:t>
            </a:r>
            <a:r>
              <a:rPr lang="en-US" dirty="0"/>
              <a:t>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9652000" cy="46736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out of corn.</a:t>
            </a: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alcoholic beverage like </a:t>
            </a:r>
            <a:r>
              <a:rPr lang="en-US" b="1" dirty="0" smtClean="0"/>
              <a:t>beer</a:t>
            </a:r>
            <a:endParaRPr lang="en-US" b="1" dirty="0"/>
          </a:p>
          <a:p>
            <a:r>
              <a:rPr lang="en-US" dirty="0" smtClean="0"/>
              <a:t>Intuition for algorithm: </a:t>
            </a:r>
          </a:p>
          <a:p>
            <a:pPr lvl="1"/>
            <a:r>
              <a:rPr lang="en-US" dirty="0" smtClean="0"/>
              <a:t>Two words are similar if they have similar word contexts.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dot products into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Similarity(</a:t>
            </a:r>
            <a:r>
              <a:rPr lang="en-US" sz="4800" dirty="0" err="1">
                <a:latin typeface="Times New Roman" charset="0"/>
                <a:ea typeface="Times New Roman" charset="0"/>
                <a:cs typeface="Times New Roman" charset="0"/>
              </a:rPr>
              <a:t>j,k</a:t>
            </a:r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) = </a:t>
            </a:r>
            <a:r>
              <a:rPr lang="en-US" sz="4800" i="1" dirty="0" err="1" smtClean="0">
                <a:latin typeface="Times New Roman" charset="0"/>
                <a:ea typeface="Times New Roman" charset="0"/>
                <a:cs typeface="Times New Roman" charset="0"/>
              </a:rPr>
              <a:t>v'</a:t>
            </a:r>
            <a:r>
              <a:rPr lang="en-US" sz="5867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5867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800" i="1" dirty="0">
                <a:latin typeface="Times New Roman" charset="0"/>
                <a:ea typeface="Times New Roman" charset="0"/>
                <a:cs typeface="Times New Roman" charset="0"/>
              </a:rPr>
              <a:t>∙ </a:t>
            </a:r>
            <a:r>
              <a:rPr lang="en-US" sz="4800" i="1" dirty="0" err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5867" i="1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sz="5867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∈|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mr-IN" sz="4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5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from W and </a:t>
            </a:r>
            <a:r>
              <a:rPr lang="en-US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have two </a:t>
            </a:r>
            <a:r>
              <a:rPr lang="en-US" dirty="0" err="1" smtClean="0"/>
              <a:t>embeddings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sz="4267" baseline="-25000" dirty="0" err="1"/>
              <a:t>j</a:t>
            </a:r>
            <a:r>
              <a:rPr lang="en-US" dirty="0" smtClean="0"/>
              <a:t> and </a:t>
            </a:r>
            <a:r>
              <a:rPr lang="en-US" dirty="0" err="1" smtClean="0"/>
              <a:t>v'</a:t>
            </a:r>
            <a:r>
              <a:rPr lang="en-US" sz="4267" baseline="-25000" dirty="0" err="1" smtClean="0"/>
              <a:t>j</a:t>
            </a:r>
            <a:r>
              <a:rPr lang="en-US" dirty="0" smtClean="0"/>
              <a:t> for each word </a:t>
            </a:r>
            <a:r>
              <a:rPr lang="en-US" dirty="0" err="1" smtClean="0"/>
              <a:t>w</a:t>
            </a:r>
            <a:r>
              <a:rPr lang="en-US" sz="4800" baseline="-25000" dirty="0" err="1"/>
              <a:t>j</a:t>
            </a:r>
            <a:endParaRPr lang="en-US" baseline="-25000" dirty="0" smtClean="0"/>
          </a:p>
          <a:p>
            <a:r>
              <a:rPr lang="en-US" dirty="0" smtClean="0"/>
              <a:t>We can either:</a:t>
            </a:r>
          </a:p>
          <a:p>
            <a:pPr lvl="1"/>
            <a:r>
              <a:rPr lang="en-US" dirty="0" smtClean="0"/>
              <a:t>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pPr lvl="1"/>
            <a:r>
              <a:rPr lang="en-US" dirty="0" smtClean="0"/>
              <a:t>Sum them</a:t>
            </a:r>
          </a:p>
          <a:p>
            <a:pPr lvl="1"/>
            <a:r>
              <a:rPr lang="en-US" dirty="0" smtClean="0"/>
              <a:t>Concatenate them to make a double-length embedding</a:t>
            </a:r>
          </a:p>
          <a:p>
            <a:r>
              <a:rPr lang="en-US" dirty="0" smtClean="0"/>
              <a:t>In practice we usually 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5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some initial </a:t>
            </a:r>
            <a:r>
              <a:rPr lang="en-US" dirty="0" err="1" smtClean="0"/>
              <a:t>embeddings</a:t>
            </a:r>
            <a:r>
              <a:rPr lang="en-US" dirty="0" smtClean="0"/>
              <a:t> (e.g., random)</a:t>
            </a:r>
          </a:p>
          <a:p>
            <a:r>
              <a:rPr lang="en-US" dirty="0" smtClean="0"/>
              <a:t>iteratively </a:t>
            </a:r>
            <a:r>
              <a:rPr lang="en-US" dirty="0"/>
              <a:t>make the </a:t>
            </a:r>
            <a:r>
              <a:rPr lang="en-US" dirty="0" err="1"/>
              <a:t>embeddings</a:t>
            </a:r>
            <a:r>
              <a:rPr lang="en-US" dirty="0"/>
              <a:t> for a word 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its neighbors </a:t>
            </a:r>
            <a:endParaRPr lang="en-US" dirty="0" smtClean="0"/>
          </a:p>
          <a:p>
            <a:pPr lvl="1"/>
            <a:r>
              <a:rPr lang="en-US" dirty="0" smtClean="0"/>
              <a:t>less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other words.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W and C as a network for doing error </a:t>
            </a:r>
            <a:r>
              <a:rPr lang="en-US" dirty="0" err="1" smtClean="0"/>
              <a:t>backprop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vector of length |V| </a:t>
            </a:r>
          </a:p>
          <a:p>
            <a:r>
              <a:rPr lang="en-US" dirty="0" smtClean="0"/>
              <a:t>1 for the target word and 0 for other words</a:t>
            </a:r>
          </a:p>
          <a:p>
            <a:r>
              <a:rPr lang="en-US" dirty="0" smtClean="0"/>
              <a:t>So if “popsicle” is vocabulary word 5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one-hot vector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[0,0,0,0,1,0,0,0,0…….0]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6933"/>
            <a:ext cx="7789333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4" y="1992324"/>
            <a:ext cx="101769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</a:t>
            </a:r>
            <a:r>
              <a:rPr lang="en-US" dirty="0" err="1" smtClean="0"/>
              <a:t>skipgrams</a:t>
            </a:r>
            <a:r>
              <a:rPr lang="en-US" dirty="0" smtClean="0"/>
              <a:t> and PMI!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multiply </a:t>
            </a:r>
            <a:r>
              <a:rPr lang="en-US" i="1" dirty="0" smtClean="0"/>
              <a:t>WC </a:t>
            </a:r>
            <a:endParaRPr lang="en-US" dirty="0"/>
          </a:p>
          <a:p>
            <a:r>
              <a:rPr lang="en-US" dirty="0" smtClean="0"/>
              <a:t>We get a |</a:t>
            </a:r>
            <a:r>
              <a:rPr lang="en-US" dirty="0" err="1" smtClean="0"/>
              <a:t>V|x|V</a:t>
            </a:r>
            <a:r>
              <a:rPr lang="en-US" dirty="0" smtClean="0"/>
              <a:t>| matrix </a:t>
            </a:r>
            <a:r>
              <a:rPr lang="en-US" i="1" dirty="0"/>
              <a:t>M</a:t>
            </a:r>
            <a:r>
              <a:rPr lang="en-US" i="1" dirty="0" smtClean="0"/>
              <a:t> </a:t>
            </a:r>
            <a:r>
              <a:rPr lang="en-US" dirty="0"/>
              <a:t>, each entry </a:t>
            </a:r>
            <a:r>
              <a:rPr lang="en-US" i="1" dirty="0" err="1" smtClean="0"/>
              <a:t>m</a:t>
            </a:r>
            <a:r>
              <a:rPr lang="en-US" sz="4800" i="1" baseline="-25000" dirty="0" err="1"/>
              <a:t>ij</a:t>
            </a:r>
            <a:r>
              <a:rPr lang="en-US" i="1" dirty="0" smtClean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  <a:endParaRPr lang="en-US" i="1" dirty="0" smtClean="0"/>
          </a:p>
          <a:p>
            <a:r>
              <a:rPr lang="en-US" dirty="0" smtClean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 smtClean="0"/>
              <a:t>			WC</a:t>
            </a:r>
            <a:r>
              <a:rPr lang="en-US" i="1" baseline="30000" dirty="0" smtClean="0"/>
              <a:t> </a:t>
            </a:r>
            <a:r>
              <a:rPr lang="en-US" dirty="0"/>
              <a:t>=</a:t>
            </a:r>
            <a:r>
              <a:rPr lang="en-US" i="1" dirty="0" smtClean="0"/>
              <a:t>M</a:t>
            </a:r>
            <a:r>
              <a:rPr lang="en-US" sz="3733" baseline="30000" dirty="0"/>
              <a:t>PMI </a:t>
            </a:r>
            <a:r>
              <a:rPr lang="en-US" dirty="0" smtClean="0"/>
              <a:t>−log </a:t>
            </a:r>
            <a:r>
              <a:rPr lang="en-US" i="1" dirty="0" smtClean="0"/>
              <a:t>k </a:t>
            </a:r>
          </a:p>
          <a:p>
            <a:r>
              <a:rPr lang="en-US" dirty="0" smtClean="0"/>
              <a:t>So skip-gram is implicitly factoring a shifted version of the PMI matrix into the two embedding matrices.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</a:t>
            </a:r>
            <a:r>
              <a:rPr lang="en-US" dirty="0" smtClean="0"/>
              <a:t>words/phrases </a:t>
            </a:r>
            <a:r>
              <a:rPr lang="en-US" dirty="0" smtClean="0"/>
              <a:t>to some </a:t>
            </a:r>
            <a:r>
              <a:rPr lang="en-US" dirty="0" err="1" smtClean="0"/>
              <a:t>embeddings</a:t>
            </a:r>
            <a:r>
              <a:rPr lang="en-US" dirty="0" smtClean="0"/>
              <a:t> (</a:t>
            </a:r>
            <a:r>
              <a:rPr lang="en-US" dirty="0" err="1" smtClean="0"/>
              <a:t>Mikolov</a:t>
            </a:r>
            <a:r>
              <a:rPr lang="en-US" dirty="0" smtClean="0"/>
              <a:t> et al. 2013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Note: phrases chosen via recursive PMI-based filtering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5" y="2819400"/>
            <a:ext cx="1176443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capture relational meaning!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803400"/>
                <a:ext cx="11582400" cy="4445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vector(‘Rome’)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3091737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support technologies like question answering, we need ways to reason computationally about </a:t>
            </a:r>
            <a:r>
              <a:rPr lang="en-US" b="1" dirty="0" smtClean="0"/>
              <a:t>meaning</a:t>
            </a:r>
            <a:r>
              <a:rPr lang="en-US" dirty="0" smtClean="0"/>
              <a:t>. </a:t>
            </a:r>
            <a:r>
              <a:rPr lang="en-US" b="1" dirty="0" smtClean="0"/>
              <a:t>Lexical semantics </a:t>
            </a:r>
            <a:r>
              <a:rPr lang="en-US" dirty="0" smtClean="0"/>
              <a:t>addresses meaning at the word level.</a:t>
            </a:r>
          </a:p>
          <a:p>
            <a:pPr lvl="1"/>
            <a:r>
              <a:rPr lang="en-US" dirty="0" smtClean="0"/>
              <a:t>Words can be ambiguous (polysemy), sometimes with related meanings, and other times with unrelated meanings (homonymy). </a:t>
            </a:r>
            <a:endParaRPr lang="en-US" dirty="0"/>
          </a:p>
          <a:p>
            <a:pPr lvl="1"/>
            <a:r>
              <a:rPr lang="en-US" dirty="0" smtClean="0"/>
              <a:t>Different words can mean the same thing (synonymy).</a:t>
            </a:r>
          </a:p>
          <a:p>
            <a:r>
              <a:rPr lang="en-US" dirty="0" smtClean="0"/>
              <a:t>Computational lexical databases, notably WordNet, organize words in terms of their meanings. </a:t>
            </a:r>
          </a:p>
          <a:p>
            <a:pPr lvl="1"/>
            <a:r>
              <a:rPr lang="en-US" dirty="0" err="1" smtClean="0"/>
              <a:t>Synsets</a:t>
            </a:r>
            <a:r>
              <a:rPr lang="en-US" dirty="0" smtClean="0"/>
              <a:t> and relations between them such as </a:t>
            </a:r>
            <a:r>
              <a:rPr lang="en-US" dirty="0" err="1" smtClean="0"/>
              <a:t>hypernymy</a:t>
            </a:r>
            <a:r>
              <a:rPr lang="en-US" dirty="0" smtClean="0"/>
              <a:t> and </a:t>
            </a:r>
            <a:r>
              <a:rPr lang="en-US" dirty="0" err="1" smtClean="0"/>
              <a:t>meronymy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of vector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733" dirty="0"/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/>
              <a:t>Dense vector representations: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 smtClean="0"/>
              <a:t>Neural-network-inspired models (skip-grams, CBOW)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Singular </a:t>
            </a:r>
            <a:r>
              <a:rPr lang="en-US" sz="3200" i="1" dirty="0"/>
              <a:t>value decomposition (and Latent Semantic Analysis)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Brown </a:t>
            </a:r>
            <a:r>
              <a:rPr lang="en-US" sz="3200" i="1" dirty="0"/>
              <a:t>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similarity can be obtained by</a:t>
            </a:r>
          </a:p>
          <a:p>
            <a:pPr lvl="1"/>
            <a:r>
              <a:rPr lang="en-US" dirty="0" smtClean="0"/>
              <a:t>Consulting thesauruses such as WordNet, and using corpus-driven count statistics to combine </a:t>
            </a:r>
            <a:r>
              <a:rPr lang="en-US" b="1" dirty="0" smtClean="0"/>
              <a:t>path length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information content</a:t>
            </a:r>
            <a:endParaRPr lang="en-US" dirty="0"/>
          </a:p>
          <a:p>
            <a:pPr lvl="1"/>
            <a:r>
              <a:rPr lang="en-US" dirty="0" smtClean="0"/>
              <a:t>Characterizing a word by the other words it appears near</a:t>
            </a:r>
          </a:p>
          <a:p>
            <a:pPr lvl="2"/>
            <a:r>
              <a:rPr lang="en-US" dirty="0" smtClean="0"/>
              <a:t>Which can yield sparse count-based representations</a:t>
            </a:r>
          </a:p>
          <a:p>
            <a:pPr lvl="2"/>
            <a:r>
              <a:rPr lang="en-US" dirty="0" smtClean="0"/>
              <a:t>Or dense representations, which may be obtained by neural network-inspired methods</a:t>
            </a:r>
          </a:p>
          <a:p>
            <a:r>
              <a:rPr lang="en-US" dirty="0" smtClean="0"/>
              <a:t>Representations can be evaluated on human semantics tasks</a:t>
            </a:r>
          </a:p>
          <a:p>
            <a:pPr lvl="1"/>
            <a:r>
              <a:rPr lang="en-US" dirty="0" smtClean="0"/>
              <a:t>analogy</a:t>
            </a:r>
          </a:p>
          <a:p>
            <a:pPr lvl="1"/>
            <a:r>
              <a:rPr lang="en-US" dirty="0" smtClean="0"/>
              <a:t>synonym identification</a:t>
            </a:r>
          </a:p>
          <a:p>
            <a:pPr lvl="1"/>
            <a:r>
              <a:rPr lang="en-US" dirty="0" smtClean="0"/>
              <a:t>unrelated word 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Midterm Q3 (+4 if time)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445000"/>
          </a:xfrm>
        </p:spPr>
        <p:txBody>
          <a:bodyPr/>
          <a:lstStyle/>
          <a:p>
            <a:r>
              <a:rPr lang="en-US" dirty="0" smtClean="0"/>
              <a:t>Model the meaning of a word by “embedding” in a vector space.</a:t>
            </a:r>
          </a:p>
          <a:p>
            <a:r>
              <a:rPr lang="en-US" dirty="0" smtClean="0"/>
              <a:t>The meaning of a word is a vector of numbers</a:t>
            </a:r>
          </a:p>
          <a:p>
            <a:pPr lvl="1"/>
            <a:r>
              <a:rPr lang="en-US" dirty="0" smtClean="0"/>
              <a:t>Vector models are also called “</a:t>
            </a:r>
            <a:r>
              <a:rPr lang="en-US" b="1" dirty="0" err="1" smtClean="0"/>
              <a:t>embeddings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Contrast: word meaning is represented in many computational linguistic applications by a vocabulary index (“word number 545”)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1601" y="3337984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1" y="3337984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/>
              <a:t>Each document is a count vector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column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3200" y="3733800"/>
            <a:ext cx="587768" cy="203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45722" y="2416894"/>
            <a:ext cx="21336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07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10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4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19749</TotalTime>
  <Words>2293</Words>
  <Application>Microsoft Macintosh PowerPoint</Application>
  <PresentationFormat>Widescreen</PresentationFormat>
  <Paragraphs>424</Paragraphs>
  <Slides>61</Slides>
  <Notes>8</Notes>
  <HiddenSlides>2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Calibri</vt:lpstr>
      <vt:lpstr>Calibri (Body)</vt:lpstr>
      <vt:lpstr>Calibri (Headings)</vt:lpstr>
      <vt:lpstr>Calibri Light</vt:lpstr>
      <vt:lpstr>Cambria Math</vt:lpstr>
      <vt:lpstr>Courier</vt:lpstr>
      <vt:lpstr>Lucida Sans</vt:lpstr>
      <vt:lpstr>Lucida Sans Unicode</vt:lpstr>
      <vt:lpstr>Mangal</vt:lpstr>
      <vt:lpstr>ＭＳ Ｐゴシック</vt:lpstr>
      <vt:lpstr>Times</vt:lpstr>
      <vt:lpstr>Times New Roman</vt:lpstr>
      <vt:lpstr>Wingdings</vt:lpstr>
      <vt:lpstr>Arial</vt:lpstr>
      <vt:lpstr>Office Theme</vt:lpstr>
      <vt:lpstr>Worksheet</vt:lpstr>
      <vt:lpstr>Equation</vt:lpstr>
      <vt:lpstr>Lecture 14: Distributional Lexical Semantics </vt:lpstr>
      <vt:lpstr>Thesaurus Methods: Limitations</vt:lpstr>
      <vt:lpstr>Why vector models of meaning? computing the similarity between words</vt:lpstr>
      <vt:lpstr>Distributional models of meaning = vector-space models of meaning  = vector semantics</vt:lpstr>
      <vt:lpstr>Intuition of distributional word similarity</vt:lpstr>
      <vt:lpstr>Two classes of vector representation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The word-word or word-context matrix</vt:lpstr>
      <vt:lpstr>Word-context matrix for word similarity</vt:lpstr>
      <vt:lpstr>Word-Word matrix Sample contexts ± 7 words</vt:lpstr>
      <vt:lpstr>Word-word matrix</vt:lpstr>
      <vt:lpstr>2 kinds of co-occurrence between 2 words</vt:lpstr>
      <vt:lpstr>Exam Q1b-d</vt:lpstr>
      <vt:lpstr>Vector Semantics</vt:lpstr>
      <vt:lpstr>Problem with raw counts</vt:lpstr>
      <vt:lpstr>Updates</vt:lpstr>
      <vt:lpstr>Midterm stats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Midterm q 2a-b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Midterm Q 2c-d</vt:lpstr>
      <vt:lpstr>Vector Semantics</vt:lpstr>
      <vt:lpstr>PowerPoint Presentation</vt:lpstr>
      <vt:lpstr>Prediction-based models: An alternative way to get dense vectors</vt:lpstr>
      <vt:lpstr>PowerPoint Presentation</vt:lpstr>
      <vt:lpstr>Same diagram on its side</vt:lpstr>
      <vt:lpstr>Skip-grams</vt:lpstr>
      <vt:lpstr>Training Data</vt:lpstr>
      <vt:lpstr>Skip-grams learn 2 embeddings for each w</vt:lpstr>
      <vt:lpstr>Setup</vt:lpstr>
      <vt:lpstr>Intuition: similarity as dot-product between a target vector and context vector</vt:lpstr>
      <vt:lpstr>Similarity is computed from dot product</vt:lpstr>
      <vt:lpstr>Turning dot products into probabilities</vt:lpstr>
      <vt:lpstr>Embeddings from W and C</vt:lpstr>
      <vt:lpstr>Learning</vt:lpstr>
      <vt:lpstr>Visualizing W and C as a network for doing error backprop</vt:lpstr>
      <vt:lpstr>One-hot vectors</vt:lpstr>
      <vt:lpstr>Skip-gram</vt:lpstr>
      <vt:lpstr>Relation between skipgrams and PMI!</vt:lpstr>
      <vt:lpstr>Properties of embeddings</vt:lpstr>
      <vt:lpstr>Embeddings capture relational meaning!</vt:lpstr>
      <vt:lpstr>Summary</vt:lpstr>
      <vt:lpstr>Summary</vt:lpstr>
      <vt:lpstr>Midterm Q3 (+4 if time)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Microsoft Office User</cp:lastModifiedBy>
  <cp:revision>47</cp:revision>
  <cp:lastPrinted>2017-10-13T06:21:27Z</cp:lastPrinted>
  <dcterms:created xsi:type="dcterms:W3CDTF">2017-10-09T17:47:11Z</dcterms:created>
  <dcterms:modified xsi:type="dcterms:W3CDTF">2017-10-23T20:12:16Z</dcterms:modified>
</cp:coreProperties>
</file>